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Times New Roman"/>
              <a:buNone/>
              <a:defRPr b="0" i="0" sz="8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Shape 2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imes New Roman"/>
              <a:buNone/>
              <a:defRPr b="0" i="0" sz="8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imes New Roman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imes New Roman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Times New Roman"/>
              <a:buNone/>
            </a:pPr>
            <a:r>
              <a:rPr b="0" i="0" lang="en-US" sz="8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Modeling</a:t>
            </a:r>
            <a:endParaRPr/>
          </a:p>
        </p:txBody>
      </p:sp>
      <p:sp>
        <p:nvSpPr>
          <p:cNvPr id="107" name="Shape 107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SYSTEMS ANALYSIS AND DESIGN, 6</a:t>
            </a:r>
            <a:r>
              <a:rPr b="0" baseline="3000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DENNIS, WIXOM, AND ROTH</a:t>
            </a:r>
            <a:endParaRPr b="0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Roberta M. Roth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191" name="Shape 191"/>
          <p:cNvSpPr txBox="1"/>
          <p:nvPr>
            <p:ph idx="1" type="body"/>
          </p:nvPr>
        </p:nvSpPr>
        <p:spPr>
          <a:xfrm>
            <a:off x="3192918" y="1676401"/>
            <a:ext cx="7962762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Store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information systems capture data for later use.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 store is a collection of data that is stored in some way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the following: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number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name (noun)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or more input data flows (somewhere in process model)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or more output data flows (somewhere in process model)</a:t>
            </a:r>
            <a:endParaRPr/>
          </a:p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1960174"/>
            <a:ext cx="22764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201" name="Shape 201"/>
          <p:cNvSpPr txBox="1"/>
          <p:nvPr>
            <p:ph idx="1" type="body"/>
          </p:nvPr>
        </p:nvSpPr>
        <p:spPr>
          <a:xfrm>
            <a:off x="3192918" y="1676401"/>
            <a:ext cx="7962762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Store, con’t.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0" lang="en-US" sz="2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flows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data in motion, think of </a:t>
            </a:r>
            <a:r>
              <a:rPr b="0" i="0" lang="en-US" sz="2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stores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data at rest.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stores should describe “things” about which the business wants to store data.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flows leaving the data store are data retrievals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flows entering the data store are updates or new data added</a:t>
            </a:r>
            <a:endParaRPr/>
          </a:p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1960174"/>
            <a:ext cx="22764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211" name="Shape 211"/>
          <p:cNvSpPr txBox="1"/>
          <p:nvPr>
            <p:ph idx="1" type="body"/>
          </p:nvPr>
        </p:nvSpPr>
        <p:spPr>
          <a:xfrm>
            <a:off x="3286125" y="1676401"/>
            <a:ext cx="7371639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entity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person, organization, or system that is external to the system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interactions with the system (adds data to system or recieves data from system)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the following: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name (noun)</a:t>
            </a:r>
            <a:endParaRPr/>
          </a:p>
          <a:p>
            <a:pPr indent="-457200" lvl="3" marL="140817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937258"/>
            <a:ext cx="14573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Depicting Business Processes with DFDs</a:t>
            </a:r>
            <a:endParaRPr/>
          </a:p>
        </p:txBody>
      </p:sp>
      <p:sp>
        <p:nvSpPr>
          <p:cNvPr descr="Rectangle: Click to edit Master text styles Second level Third level Fourth level Fifth level" id="220" name="Shape 22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processes are too complex to be shown on a single DFD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deliberate hierarchy is created with multiple “levels” of DFDs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the hierarchy, use </a:t>
            </a:r>
            <a:r>
              <a:rPr b="0" i="1" lang="en-US" sz="3000" u="none" cap="none" strike="noStrike">
                <a:solidFill>
                  <a:srgbClr val="1D9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  <a:r>
              <a:rPr b="0" i="0" lang="en-US" sz="3200" u="none" cap="none" strike="noStrike">
                <a:solidFill>
                  <a:srgbClr val="1D93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 diagrams show a portion of the parent diagram in greater detail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Hierarchy</a:t>
            </a:r>
            <a:endParaRPr/>
          </a:p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57200" y="2960586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Diagram decomposes into Level 0 diagram</a:t>
            </a:r>
            <a:endParaRPr/>
          </a:p>
        </p:txBody>
      </p:sp>
      <p:sp>
        <p:nvSpPr>
          <p:cNvPr id="227" name="Shape 227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9553" y="368803"/>
            <a:ext cx="7733521" cy="61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Hierarchy</a:t>
            </a:r>
            <a:endParaRPr/>
          </a:p>
        </p:txBody>
      </p:sp>
      <p:sp>
        <p:nvSpPr>
          <p:cNvPr id="235" name="Shape 235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on Level 0 diagram each decompose into separate Level 1 diagrams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on Level 1 diagrams may or may not be decomposed into separate Level 2 diagrams.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are decomposed until each process is a single-purpose, </a:t>
            </a:r>
            <a:r>
              <a:rPr b="0" i="1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</a:t>
            </a: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Shape 236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Shape 2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80617"/>
            <a:ext cx="4165150" cy="221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79" y="2756347"/>
            <a:ext cx="3709685" cy="153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5093" y="4389750"/>
            <a:ext cx="3794156" cy="213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1967" y="2756347"/>
            <a:ext cx="4107150" cy="1530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Shape 242"/>
          <p:cNvCxnSpPr/>
          <p:nvPr/>
        </p:nvCxnSpPr>
        <p:spPr>
          <a:xfrm flipH="1" rot="10800000">
            <a:off x="4168479" y="2299551"/>
            <a:ext cx="632121" cy="35738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3" name="Shape 243"/>
          <p:cNvCxnSpPr/>
          <p:nvPr/>
        </p:nvCxnSpPr>
        <p:spPr>
          <a:xfrm>
            <a:off x="8965750" y="2299552"/>
            <a:ext cx="2616650" cy="35437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Balancing</a:t>
            </a:r>
            <a:endParaRPr/>
          </a:p>
        </p:txBody>
      </p:sp>
      <p:sp>
        <p:nvSpPr>
          <p:cNvPr descr="Rectangle: Click to edit Master text styles Second level Third level Fourth level Fifth level" id="250" name="Shape 250"/>
          <p:cNvSpPr txBox="1"/>
          <p:nvPr>
            <p:ph idx="4294967295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that information presented at one level of a DFD is accurately represented in the next level DFD.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flows on parent diagram are carried down to child diagram.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 diagram adds new processes and new data flows</a:t>
            </a:r>
            <a:endParaRPr/>
          </a:p>
        </p:txBody>
      </p:sp>
      <p:sp>
        <p:nvSpPr>
          <p:cNvPr id="251" name="Shape 25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Diagram</a:t>
            </a:r>
            <a:endParaRPr/>
          </a:p>
        </p:txBody>
      </p:sp>
      <p:sp>
        <p:nvSpPr>
          <p:cNvPr descr="Rectangle: Click to edit Master text styles Second level Third level Fourth level Fifth level" id="259" name="Shape 259"/>
          <p:cNvSpPr txBox="1"/>
          <p:nvPr>
            <p:ph idx="4294967295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Top-level DFD in every process model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context into which the business process fits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business process as just one process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(process ‘zero’)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all the external entities that receive information from or contribute information to the system</a:t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014" y="364281"/>
            <a:ext cx="43148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O </a:t>
            </a:r>
            <a:b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endParaRPr/>
          </a:p>
        </p:txBody>
      </p:sp>
      <p:sp>
        <p:nvSpPr>
          <p:cNvPr descr="Rectangle: Click to edit Master text styles Second level Third level Fourth level Fifth level" id="269" name="Shape 269"/>
          <p:cNvSpPr txBox="1"/>
          <p:nvPr>
            <p:ph idx="4294967295" type="body"/>
          </p:nvPr>
        </p:nvSpPr>
        <p:spPr>
          <a:xfrm>
            <a:off x="1222074" y="2121448"/>
            <a:ext cx="9785231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all the major processes that comprise the overall system – the internal components of process 0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how the major processes are interrelated by data flows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external entities and the major processes with which they interact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Adds stored data via the data stores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034" y="-5692"/>
            <a:ext cx="4165150" cy="22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</a:t>
            </a:r>
            <a:b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/>
          </a:p>
        </p:txBody>
      </p:sp>
      <p:sp>
        <p:nvSpPr>
          <p:cNvPr descr="Rectangle: Click to edit Master text styles Second level Third level Fourth level Fifth level" id="278" name="Shape 278"/>
          <p:cNvSpPr txBox="1"/>
          <p:nvPr>
            <p:ph idx="4294967295" type="body"/>
          </p:nvPr>
        </p:nvSpPr>
        <p:spPr>
          <a:xfrm>
            <a:off x="1097280" y="1737360"/>
            <a:ext cx="9828362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one level 1 diagram for every major process on the level 0 diagram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internal processes that comprise a single process on the level 0 diagram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how information moves to and from each of these processes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parent process is decomposed into, say, three child processes, the these three child processes entirely and completely make up the parent process </a:t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721" y="206379"/>
            <a:ext cx="3709685" cy="153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Objectives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4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the rules and style guidelines for data flow diagrams.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4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process used to create data flow diagrams.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4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data flow diagrams.</a:t>
            </a:r>
            <a:endParaRPr/>
          </a:p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1235015" y="425339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Diagrams</a:t>
            </a:r>
            <a:endParaRPr/>
          </a:p>
        </p:txBody>
      </p:sp>
      <p:sp>
        <p:nvSpPr>
          <p:cNvPr descr="Rectangle: Click to edit Master text styles Second level Third level Fourth level Fifth level" id="285" name="Shape 285"/>
          <p:cNvSpPr txBox="1"/>
          <p:nvPr>
            <p:ph idx="4294967295" type="body"/>
          </p:nvPr>
        </p:nvSpPr>
        <p:spPr>
          <a:xfrm>
            <a:off x="1321279" y="167065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all processes that comprise a single process on the level 1 diagram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how information moves to and from each of these processes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diagrams may not be needed for all level 1 processes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Correctly numbering each process helps the user understand where the process fits into the overall system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35015" y="425339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 Numbering</a:t>
            </a:r>
            <a:endParaRPr/>
          </a:p>
        </p:txBody>
      </p:sp>
      <p:sp>
        <p:nvSpPr>
          <p:cNvPr descr="Rectangle: Click to edit Master text styles Second level Third level Fourth level Fifth level" id="291" name="Shape 291"/>
          <p:cNvSpPr txBox="1"/>
          <p:nvPr>
            <p:ph idx="4294967295" type="body"/>
          </p:nvPr>
        </p:nvSpPr>
        <p:spPr>
          <a:xfrm>
            <a:off x="1321279" y="167065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Correctly numbering each process helps the user understand where the process fits into the overall hierarchy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Diagram is always “Process 0”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0 processes are always numbered with integer value (1, 2, 3, etc.)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processes always have one “dot”: parent number “dot” unique number (1.1, 1.2, 1.3, etc.)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processes always have two “dots”: parent number “dot” unique number (1.1.1, 1.1.2, 1.1.3, etc.)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Data Flows</a:t>
            </a:r>
            <a:endParaRPr/>
          </a:p>
        </p:txBody>
      </p:sp>
      <p:sp>
        <p:nvSpPr>
          <p:cNvPr descr="Rectangle: Click to edit Master text styles Second level Third level Fourth level Fifth level" id="297" name="Shape 297"/>
          <p:cNvSpPr txBox="1"/>
          <p:nvPr>
            <p:ph idx="4294967295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a process can produce different data flows given different conditions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show both data flows and use the process description to explain why they are alternatives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 -- alternative data flows often accompany processes with IF statements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Descriptions</a:t>
            </a:r>
            <a:endParaRPr/>
          </a:p>
        </p:txBody>
      </p:sp>
      <p:sp>
        <p:nvSpPr>
          <p:cNvPr descr="Rectangle: Click to edit Master text styles Second level Third level Fourth level Fifth level" id="303" name="Shape 303"/>
          <p:cNvSpPr txBox="1"/>
          <p:nvPr>
            <p:ph idx="4294967295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Text-based process descriptions provide more information about the process than the DFD alone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tools enable easy creation of descriptions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logic underlying the process is quite complex, more detail may be needed in the form of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English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tables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Entry of Process Description</a:t>
            </a:r>
            <a:endParaRPr/>
          </a:p>
        </p:txBody>
      </p:sp>
      <p:sp>
        <p:nvSpPr>
          <p:cNvPr id="309" name="Shape 30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630" y="23836"/>
            <a:ext cx="4223398" cy="646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Turn</a:t>
            </a:r>
            <a:endParaRPr/>
          </a:p>
        </p:txBody>
      </p:sp>
      <p:sp>
        <p:nvSpPr>
          <p:cNvPr descr="Rectangle: Click to edit Master text styles Second level Third level Fourth level Fifth level" id="318" name="Shape 318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this point in the process it is easy to lose track of the “big picture”. 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contribution of data flows, data stores, and processes to a process model.</a:t>
            </a:r>
            <a:endParaRPr/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in your own words the relationship between the DFDs and the ultimate new application being developed.</a:t>
            </a:r>
            <a:endParaRPr/>
          </a:p>
        </p:txBody>
      </p:sp>
      <p:sp>
        <p:nvSpPr>
          <p:cNvPr id="319" name="Shape 3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imes New Roman"/>
              <a:buNone/>
            </a:pPr>
            <a:r>
              <a:rPr b="0" i="0" lang="en-US" sz="8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Data Flow Diagrams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DFDS ARE DEVELOPED</a:t>
            </a:r>
            <a:endParaRPr/>
          </a:p>
        </p:txBody>
      </p:sp>
      <p:sp>
        <p:nvSpPr>
          <p:cNvPr id="327" name="Shape 32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 Building DFDs</a:t>
            </a:r>
            <a:endParaRPr/>
          </a:p>
        </p:txBody>
      </p:sp>
      <p:sp>
        <p:nvSpPr>
          <p:cNvPr descr="Rectangle: Click to edit Master text styles Second level Third level Fourth level Fifth level" id="335" name="Shape 335"/>
          <p:cNvSpPr txBox="1"/>
          <p:nvPr>
            <p:ph idx="1" type="body"/>
          </p:nvPr>
        </p:nvSpPr>
        <p:spPr>
          <a:xfrm>
            <a:off x="1097279" y="1845734"/>
            <a:ext cx="1047074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context diagram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external entities and the major inflows they supply and the outflows they receive</a:t>
            </a:r>
            <a:endParaRPr/>
          </a:p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all major processes encompassed by the Context Diagram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major event / use case is “handled” by a process</a:t>
            </a:r>
            <a:endParaRPr/>
          </a:p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DFD “fragments” for each event / use case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DFD fragment is a mini-diagram showing the process and the external entities and data stores with which it interacts.</a:t>
            </a:r>
            <a:endParaRPr/>
          </a:p>
        </p:txBody>
      </p:sp>
      <p:sp>
        <p:nvSpPr>
          <p:cNvPr id="336" name="Shape 33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 Building DFDs, con’t.</a:t>
            </a:r>
            <a:endParaRPr/>
          </a:p>
        </p:txBody>
      </p:sp>
      <p:sp>
        <p:nvSpPr>
          <p:cNvPr descr="Rectangle: Click to edit Master text styles Second level Third level Fourth level Fifth level" id="344" name="Shape 344"/>
          <p:cNvSpPr txBox="1"/>
          <p:nvPr>
            <p:ph idx="1" type="body"/>
          </p:nvPr>
        </p:nvSpPr>
        <p:spPr>
          <a:xfrm>
            <a:off x="1097279" y="1845734"/>
            <a:ext cx="1047074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 DFD fragments into level 0 diagram</a:t>
            </a:r>
            <a:endParaRPr/>
          </a:p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Decompose each level 0 process into a level 1 diagram; decompose level 1 processes into level 2 diagrams as needed; etc.</a:t>
            </a:r>
            <a:endParaRPr/>
          </a:p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DFDs with user to ensure completeness and correctness</a:t>
            </a:r>
            <a:endParaRPr/>
          </a:p>
        </p:txBody>
      </p:sp>
      <p:sp>
        <p:nvSpPr>
          <p:cNvPr id="345" name="Shape 34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b="0" i="0" sz="9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Use Cases</a:t>
            </a:r>
            <a:endParaRPr/>
          </a:p>
        </p:txBody>
      </p:sp>
      <p:sp>
        <p:nvSpPr>
          <p:cNvPr descr="Rectangle: Click to edit Master text styles Second level Third level Fourth level Fifth level" id="353" name="Shape 35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DFDs start with events, use cases and the requirements definition</a:t>
            </a:r>
            <a:endParaRPr/>
          </a:p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DFDs often flow directly from the use cases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 of use cases become major processes on the Level 0 diagram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 the use case become processes on the Level 1 diagram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and outputs become data flows on the Level 1 diagram (and below)</a:t>
            </a:r>
            <a:endParaRPr/>
          </a:p>
        </p:txBody>
      </p:sp>
      <p:sp>
        <p:nvSpPr>
          <p:cNvPr id="354" name="Shape 35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Definitions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model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formal way of representing how a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process operates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Illustrate activities that are performed and how data moves between them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1" lang="en-US" sz="2600" u="none" cap="none" strike="noStrike">
                <a:solidFill>
                  <a:srgbClr val="1D9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process models describe processes without suggesting how they are conducted.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1" lang="en-US" sz="2600" u="none" cap="none" strike="noStrike">
                <a:solidFill>
                  <a:srgbClr val="1D9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process models include process implementation information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diagramming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popular technique for creating process models</a:t>
            </a:r>
            <a:endParaRPr/>
          </a:p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– Developing DFDs</a:t>
            </a:r>
            <a:endParaRPr/>
          </a:p>
        </p:txBody>
      </p:sp>
      <p:sp>
        <p:nvSpPr>
          <p:cNvPr id="361" name="Shape 361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the Context Diagram</a:t>
            </a:r>
            <a:endParaRPr/>
          </a:p>
        </p:txBody>
      </p:sp>
      <p:sp>
        <p:nvSpPr>
          <p:cNvPr id="362" name="Shape 362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623" y="1328896"/>
            <a:ext cx="8048377" cy="337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– Developing DFDs</a:t>
            </a:r>
            <a:endParaRPr/>
          </a:p>
        </p:txBody>
      </p:sp>
      <p:sp>
        <p:nvSpPr>
          <p:cNvPr id="370" name="Shape 370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DFD “fragment” based on a use case</a:t>
            </a:r>
            <a:endParaRPr/>
          </a:p>
        </p:txBody>
      </p:sp>
      <p:sp>
        <p:nvSpPr>
          <p:cNvPr id="371" name="Shape 371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4262" y="-1"/>
            <a:ext cx="5950411" cy="654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– Developing DFDs</a:t>
            </a:r>
            <a:endParaRPr/>
          </a:p>
        </p:txBody>
      </p:sp>
      <p:sp>
        <p:nvSpPr>
          <p:cNvPr id="379" name="Shape 37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DFD “fragment” diagrams into the Level 0 diagram</a:t>
            </a:r>
            <a:endParaRPr/>
          </a:p>
        </p:txBody>
      </p:sp>
      <p:sp>
        <p:nvSpPr>
          <p:cNvPr id="380" name="Shape 380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191" y="1"/>
            <a:ext cx="5367188" cy="368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743" y="3719682"/>
            <a:ext cx="6172348" cy="276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– Developing DFDs</a:t>
            </a:r>
            <a:endParaRPr/>
          </a:p>
        </p:txBody>
      </p:sp>
      <p:sp>
        <p:nvSpPr>
          <p:cNvPr id="389" name="Shape 38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Level 1 diagrams for every process on the Level 0 diagram</a:t>
            </a:r>
            <a:endParaRPr/>
          </a:p>
        </p:txBody>
      </p:sp>
      <p:sp>
        <p:nvSpPr>
          <p:cNvPr id="390" name="Shape 390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562" y="50761"/>
            <a:ext cx="6021715" cy="647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– Developing DFDs</a:t>
            </a:r>
            <a:endParaRPr/>
          </a:p>
        </p:txBody>
      </p:sp>
      <p:sp>
        <p:nvSpPr>
          <p:cNvPr id="398" name="Shape 398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Level 2 diagrams for any process on a Level 1 diagram that appears busy or complex</a:t>
            </a:r>
            <a:endParaRPr/>
          </a:p>
        </p:txBody>
      </p:sp>
      <p:sp>
        <p:nvSpPr>
          <p:cNvPr id="399" name="Shape 39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500" y="527050"/>
            <a:ext cx="8064500" cy="5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DFDs for Quality</a:t>
            </a:r>
            <a:endParaRPr/>
          </a:p>
        </p:txBody>
      </p:sp>
      <p:sp>
        <p:nvSpPr>
          <p:cNvPr id="407" name="Shape 407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Shape 408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409" name="Shape 40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189" y="313233"/>
            <a:ext cx="8008811" cy="607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DFD Errors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Syntax errors – violating “drawing” rules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data flow must connect to a process.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process must have at least one inflow and one outflow.</a:t>
            </a:r>
            <a:endParaRPr/>
          </a:p>
          <a:p>
            <a:pPr indent="-457200" lvl="0" marL="5760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Semantics errors – errors in the meaning of the diagrams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Walk-through diagrams with users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inputs shown are logically sufficient to produce the outputs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 consistent levels of decomposition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 consistent use of terminology</a:t>
            </a:r>
            <a:endParaRPr/>
          </a:p>
          <a:p>
            <a:pPr indent="-266700" lvl="0" marL="5760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Shape 4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1068387" y="-14228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Car Rental System</a:t>
            </a:r>
            <a:endParaRPr/>
          </a:p>
        </p:txBody>
      </p:sp>
      <p:pic>
        <p:nvPicPr>
          <p:cNvPr descr="Screen Clipping" id="424" name="Shape 4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9820" y="1900820"/>
            <a:ext cx="3942825" cy="437653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b="0" i="0" sz="9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1068387" y="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/>
          </a:p>
        </p:txBody>
      </p:sp>
      <p:pic>
        <p:nvPicPr>
          <p:cNvPr descr="Screen Clipping" id="432" name="Shape 4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104" y="1833538"/>
            <a:ext cx="5919683" cy="4242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b="0" i="0" sz="9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35" name="Shape 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927" y="1356963"/>
            <a:ext cx="4296375" cy="5001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Shape 436"/>
          <p:cNvCxnSpPr/>
          <p:nvPr/>
        </p:nvCxnSpPr>
        <p:spPr>
          <a:xfrm flipH="1">
            <a:off x="10165119" y="2516931"/>
            <a:ext cx="570317" cy="16876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Shape 437"/>
          <p:cNvSpPr txBox="1"/>
          <p:nvPr/>
        </p:nvSpPr>
        <p:spPr>
          <a:xfrm>
            <a:off x="10735436" y="2332265"/>
            <a:ext cx="1456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Car Rental System Context Diagram</a:t>
            </a:r>
            <a:endParaRPr/>
          </a:p>
        </p:txBody>
      </p:sp>
      <p:pic>
        <p:nvPicPr>
          <p:cNvPr descr="Screen Clipping" id="443" name="Shape 4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373" y="2528766"/>
            <a:ext cx="1524213" cy="17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364373" y="2344100"/>
            <a:ext cx="1965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Diagram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Times New Roman"/>
              <a:buNone/>
            </a:pPr>
            <a:r>
              <a:rPr b="0" i="0" lang="en-US" sz="8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Diagrams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DFDS TELL US?</a:t>
            </a:r>
            <a:endParaRPr/>
          </a:p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Entities</a:t>
            </a:r>
            <a:b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48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Shape 45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54" name="Shape 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264" y="1904531"/>
            <a:ext cx="4798503" cy="3686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Shape 455"/>
          <p:cNvCxnSpPr/>
          <p:nvPr/>
        </p:nvCxnSpPr>
        <p:spPr>
          <a:xfrm>
            <a:off x="2625754" y="2231472"/>
            <a:ext cx="83051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Shape 456"/>
          <p:cNvCxnSpPr/>
          <p:nvPr/>
        </p:nvCxnSpPr>
        <p:spPr>
          <a:xfrm>
            <a:off x="4379053" y="5041783"/>
            <a:ext cx="880844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Shape 457"/>
          <p:cNvCxnSpPr/>
          <p:nvPr/>
        </p:nvCxnSpPr>
        <p:spPr>
          <a:xfrm>
            <a:off x="6669248" y="2801923"/>
            <a:ext cx="444616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Shape 458"/>
          <p:cNvSpPr txBox="1"/>
          <p:nvPr/>
        </p:nvSpPr>
        <p:spPr>
          <a:xfrm>
            <a:off x="696286" y="2063693"/>
            <a:ext cx="2105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Entities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to the System</a:t>
            </a:r>
            <a:endParaRPr/>
          </a:p>
        </p:txBody>
      </p:sp>
      <p:pic>
        <p:nvPicPr>
          <p:cNvPr descr="Screen Clipping" id="464" name="Shape 4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75" y="1866082"/>
            <a:ext cx="5420481" cy="301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67" name="Shape 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629" y="1977241"/>
            <a:ext cx="4134427" cy="300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/>
          </a:p>
        </p:txBody>
      </p:sp>
      <p:pic>
        <p:nvPicPr>
          <p:cNvPr descr="Screen Clipping" id="473" name="Shape 4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562" y="1943586"/>
            <a:ext cx="5887272" cy="35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5982" y="1943586"/>
            <a:ext cx="5561018" cy="391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Outputs to customers</a:t>
            </a:r>
            <a:endParaRPr/>
          </a:p>
        </p:txBody>
      </p:sp>
      <p:sp>
        <p:nvSpPr>
          <p:cNvPr id="482" name="Shape 48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84" name="Shape 4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581" y="2352465"/>
            <a:ext cx="4039164" cy="30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Rental Summary</a:t>
            </a:r>
            <a:endParaRPr/>
          </a:p>
        </p:txBody>
      </p:sp>
      <p:pic>
        <p:nvPicPr>
          <p:cNvPr descr="Screen Clipping" id="490" name="Shape 4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933812"/>
            <a:ext cx="599337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93" name="Shape 4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5638" y="2730632"/>
            <a:ext cx="4163006" cy="295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Reservation</a:t>
            </a:r>
            <a:endParaRPr/>
          </a:p>
        </p:txBody>
      </p:sp>
      <p:pic>
        <p:nvPicPr>
          <p:cNvPr descr="Screen Clipping" id="499" name="Shape 4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807352"/>
            <a:ext cx="611192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02" name="Shape 5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557" y="2469570"/>
            <a:ext cx="4715533" cy="32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Process</a:t>
            </a:r>
            <a:endParaRPr/>
          </a:p>
        </p:txBody>
      </p:sp>
      <p:pic>
        <p:nvPicPr>
          <p:cNvPr descr="Screen Clipping" id="508" name="Shape 5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28" y="1737360"/>
            <a:ext cx="5705861" cy="342802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336" y="2046036"/>
            <a:ext cx="5393789" cy="410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Credit Card is Declined</a:t>
            </a:r>
            <a:endParaRPr/>
          </a:p>
        </p:txBody>
      </p:sp>
      <p:pic>
        <p:nvPicPr>
          <p:cNvPr descr="Screen Clipping" id="517" name="Shape 5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56" y="1908913"/>
            <a:ext cx="5363633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20" name="Shape 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769" y="1908913"/>
            <a:ext cx="5710343" cy="434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1068387" y="-19286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 0</a:t>
            </a:r>
            <a:endParaRPr/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1097280" y="1845734"/>
            <a:ext cx="7657614" cy="907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details process 0 (the System)</a:t>
            </a:r>
            <a:endParaRPr/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child of the context diagram</a:t>
            </a:r>
            <a:endParaRPr/>
          </a:p>
          <a:p>
            <a:pPr indent="3556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Shape 52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98" y="2674260"/>
            <a:ext cx="4679004" cy="351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4497" y="3016315"/>
            <a:ext cx="5828983" cy="31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 0</a:t>
            </a:r>
            <a:endParaRPr/>
          </a:p>
        </p:txBody>
      </p:sp>
      <p:pic>
        <p:nvPicPr>
          <p:cNvPr descr="Screen Clipping" id="536" name="Shape 5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548" y="1885798"/>
            <a:ext cx="4750719" cy="363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39" name="Shape 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78" y="1977337"/>
            <a:ext cx="4924967" cy="373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Reading a Data Flow Diagram</a:t>
            </a:r>
            <a:endParaRPr/>
          </a:p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376" y="61196"/>
            <a:ext cx="6161942" cy="644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Rental Summary</a:t>
            </a:r>
            <a:endParaRPr/>
          </a:p>
        </p:txBody>
      </p:sp>
      <p:pic>
        <p:nvPicPr>
          <p:cNvPr descr="Screen Clipping" id="545" name="Shape 5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196" y="1846263"/>
            <a:ext cx="5421933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Shape 54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Payment</a:t>
            </a:r>
            <a:endParaRPr/>
          </a:p>
        </p:txBody>
      </p:sp>
      <p:pic>
        <p:nvPicPr>
          <p:cNvPr descr="Screen Clipping" id="553" name="Shape 5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828" y="1924084"/>
            <a:ext cx="5298714" cy="425834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56" name="Shape 5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349" y="1924084"/>
            <a:ext cx="5555920" cy="425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Car</a:t>
            </a:r>
            <a:endParaRPr/>
          </a:p>
        </p:txBody>
      </p:sp>
      <p:pic>
        <p:nvPicPr>
          <p:cNvPr descr="Screen Clipping" id="562" name="Shape 5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41" y="1824041"/>
            <a:ext cx="5381846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3795" y="1851383"/>
            <a:ext cx="5674468" cy="399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 0</a:t>
            </a:r>
            <a:endParaRPr/>
          </a:p>
        </p:txBody>
      </p:sp>
      <p:pic>
        <p:nvPicPr>
          <p:cNvPr descr="Screen Clipping" id="571" name="Shape 5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54" y="1817080"/>
            <a:ext cx="5390859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 sz="9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6819000" y="2621244"/>
            <a:ext cx="5373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details process 0 (the system)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is the child of the context diagram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and output flows of a parent DFD, must be maintained in the child DFD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arrows are coming from context diagram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</a:t>
            </a:r>
            <a:endParaRPr/>
          </a:p>
        </p:txBody>
      </p:sp>
      <p:sp>
        <p:nvSpPr>
          <p:cNvPr descr="Rectangle: Click to edit Master text styles Second level Third level Fourth level Fifth level" id="149" name="Shape 149"/>
          <p:cNvSpPr txBox="1"/>
          <p:nvPr>
            <p:ph idx="1" type="body"/>
          </p:nvPr>
        </p:nvSpPr>
        <p:spPr>
          <a:xfrm>
            <a:off x="2545845" y="1737360"/>
            <a:ext cx="7966881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activity or function performed for a specific business reason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manual or computerized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the following: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number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name (verb phrase)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description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one output data flow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one input data flow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79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779" y="1798285"/>
            <a:ext cx="13335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159" name="Shape 159"/>
          <p:cNvSpPr txBox="1"/>
          <p:nvPr>
            <p:ph idx="1" type="body"/>
          </p:nvPr>
        </p:nvSpPr>
        <p:spPr>
          <a:xfrm>
            <a:off x="2701120" y="1676401"/>
            <a:ext cx="7966881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Process, con’t.</a:t>
            </a:r>
            <a:endParaRPr/>
          </a:p>
          <a:p>
            <a:pPr indent="-457200" lvl="1" marL="8686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process models omit any processes that simply move or route data and leave the data unchanged.</a:t>
            </a:r>
            <a:endParaRPr/>
          </a:p>
          <a:p>
            <a:pPr indent="-457200" lvl="1" marL="8686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do include logical processes that: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computations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(e.g., calculate grade point average)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decisions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(e.g., determine availability of ordered products)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Sort, filter or otherwise summarize data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(e.g., identify overdue invoices)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 data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useful information (e.g., generate a report or answer a question)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 other processes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(e.g., turn on the furnace or instruct a robot)</a:t>
            </a:r>
            <a:endParaRPr/>
          </a:p>
          <a:p>
            <a:pPr indent="-457200" lvl="3" marL="1408176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stored data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(create, read, update or delete a record)</a:t>
            </a:r>
            <a:endParaRPr/>
          </a:p>
          <a:p>
            <a:pPr indent="-68579" lvl="1" marL="384048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450" y="1851354"/>
            <a:ext cx="13335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169" name="Shape 169"/>
          <p:cNvSpPr txBox="1"/>
          <p:nvPr>
            <p:ph idx="1" type="body"/>
          </p:nvPr>
        </p:nvSpPr>
        <p:spPr>
          <a:xfrm>
            <a:off x="2701120" y="1676401"/>
            <a:ext cx="7966881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piece of data or a logical collection of data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names describe the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data flow but not how it is implemented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starts or ends at a process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260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the following: 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name (noun) 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or more connections to a process </a:t>
            </a:r>
            <a:endParaRPr/>
          </a:p>
          <a:p>
            <a:pPr indent="-330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901" y="1940692"/>
            <a:ext cx="12573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Elements, con’t.</a:t>
            </a:r>
            <a:endParaRPr/>
          </a:p>
        </p:txBody>
      </p:sp>
      <p:sp>
        <p:nvSpPr>
          <p:cNvPr descr="Rectangle: Click to edit Master text styles Second level Third level Fourth level Fifth level" id="179" name="Shape 179"/>
          <p:cNvSpPr txBox="1"/>
          <p:nvPr>
            <p:ph idx="1" type="body"/>
          </p:nvPr>
        </p:nvSpPr>
        <p:spPr>
          <a:xfrm>
            <a:off x="2701120" y="1676401"/>
            <a:ext cx="7966881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5760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3000"/>
              <a:buFont typeface="Noto Sans Symbols"/>
              <a:buChar char="❑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flow, con’t.</a:t>
            </a:r>
            <a:endParaRPr/>
          </a:p>
          <a:p>
            <a:pPr indent="-457200" lvl="1" marL="868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ts val="1560"/>
              <a:buFont typeface="Courier New"/>
              <a:buChar char="o"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 flow is </a:t>
            </a:r>
            <a:r>
              <a:rPr b="0" i="1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 motion</a:t>
            </a: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input of data to a process, or the output of data (or information) from a process. 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creation, deletion, or update of data in a file or database (called a data store on the DFD).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 flow is depicted as a solid-line with arrow. 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flows (non-data flows) trigger processes, such as ‘time to run the weekly payroll’</a:t>
            </a:r>
            <a:endParaRPr/>
          </a:p>
          <a:p>
            <a:pPr indent="-457200" lvl="3" marL="1408176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5BD07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control flow is depicted as a dashed-line with arrow.</a:t>
            </a:r>
            <a:endParaRPr/>
          </a:p>
        </p:txBody>
      </p:sp>
      <p:cxnSp>
        <p:nvCxnSpPr>
          <p:cNvPr id="180" name="Shape 180"/>
          <p:cNvCxnSpPr/>
          <p:nvPr/>
        </p:nvCxnSpPr>
        <p:spPr>
          <a:xfrm rot="10800000">
            <a:off x="9259228" y="3910642"/>
            <a:ext cx="1219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81" name="Shape 181"/>
          <p:cNvCxnSpPr/>
          <p:nvPr/>
        </p:nvCxnSpPr>
        <p:spPr>
          <a:xfrm rot="10800000">
            <a:off x="9936480" y="4745966"/>
            <a:ext cx="1219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med" w="med" type="stealth"/>
            <a:tailEnd len="sm" w="sm" type="none"/>
          </a:ln>
        </p:spPr>
      </p:cxn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901" y="1940692"/>
            <a:ext cx="12573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2015 JOHN WILEY &amp; SONS.  ALL RIGHTS RESERVED.</a:t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05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